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9" r:id="rId3"/>
    <p:sldId id="265" r:id="rId4"/>
    <p:sldId id="279" r:id="rId5"/>
    <p:sldId id="280" r:id="rId6"/>
    <p:sldId id="257" r:id="rId7"/>
    <p:sldId id="258" r:id="rId8"/>
    <p:sldId id="266" r:id="rId9"/>
    <p:sldId id="270" r:id="rId10"/>
    <p:sldId id="273" r:id="rId11"/>
    <p:sldId id="260" r:id="rId12"/>
    <p:sldId id="282" r:id="rId13"/>
    <p:sldId id="274" r:id="rId14"/>
    <p:sldId id="262" r:id="rId15"/>
    <p:sldId id="283" r:id="rId16"/>
    <p:sldId id="284" r:id="rId17"/>
    <p:sldId id="276" r:id="rId18"/>
    <p:sldId id="285" r:id="rId19"/>
    <p:sldId id="286" r:id="rId20"/>
    <p:sldId id="287" r:id="rId21"/>
    <p:sldId id="288" r:id="rId22"/>
    <p:sldId id="289" r:id="rId23"/>
    <p:sldId id="290" r:id="rId24"/>
    <p:sldId id="271" r:id="rId25"/>
    <p:sldId id="267" r:id="rId26"/>
    <p:sldId id="268" r:id="rId27"/>
    <p:sldId id="291" r:id="rId28"/>
    <p:sldId id="269" r:id="rId29"/>
    <p:sldId id="277" r:id="rId30"/>
    <p:sldId id="292" r:id="rId31"/>
    <p:sldId id="293" r:id="rId32"/>
    <p:sldId id="278" r:id="rId33"/>
    <p:sldId id="294" r:id="rId34"/>
    <p:sldId id="295" r:id="rId35"/>
    <p:sldId id="275" r:id="rId36"/>
    <p:sldId id="296" r:id="rId37"/>
    <p:sldId id="297" r:id="rId38"/>
    <p:sldId id="298" r:id="rId39"/>
    <p:sldId id="299" r:id="rId40"/>
    <p:sldId id="264" r:id="rId41"/>
    <p:sldId id="272" r:id="rId42"/>
    <p:sldId id="281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908" y="-7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F1B7FF-4CF5-41A9-9641-051B2353FC91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27389-F170-41C9-B69B-48344684A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307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27389-F170-41C9-B69B-48344684A37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794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D02A-FAC5-49F1-8535-FFF45C633247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C0BA3-F5E8-4261-B6EE-FCCB60F7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04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D02A-FAC5-49F1-8535-FFF45C633247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C0BA3-F5E8-4261-B6EE-FCCB60F7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210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D02A-FAC5-49F1-8535-FFF45C633247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C0BA3-F5E8-4261-B6EE-FCCB60F7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690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D02A-FAC5-49F1-8535-FFF45C633247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C0BA3-F5E8-4261-B6EE-FCCB60F7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34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D02A-FAC5-49F1-8535-FFF45C633247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C0BA3-F5E8-4261-B6EE-FCCB60F7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558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D02A-FAC5-49F1-8535-FFF45C633247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C0BA3-F5E8-4261-B6EE-FCCB60F7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680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D02A-FAC5-49F1-8535-FFF45C633247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C0BA3-F5E8-4261-B6EE-FCCB60F7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3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D02A-FAC5-49F1-8535-FFF45C633247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C0BA3-F5E8-4261-B6EE-FCCB60F7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38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D02A-FAC5-49F1-8535-FFF45C633247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C0BA3-F5E8-4261-B6EE-FCCB60F7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22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D02A-FAC5-49F1-8535-FFF45C633247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C0BA3-F5E8-4261-B6EE-FCCB60F7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45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D02A-FAC5-49F1-8535-FFF45C633247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C0BA3-F5E8-4261-B6EE-FCCB60F7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18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8D02A-FAC5-49F1-8535-FFF45C633247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C0BA3-F5E8-4261-B6EE-FCCB60F7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52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diana.edu/~jslsoc/spost.htm" TargetMode="External"/><Relationship Id="rId2" Type="http://schemas.openxmlformats.org/officeDocument/2006/relationships/hyperlink" Target="http://www.ats.ucla.edu/stat/stata/dae/logit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Logistic Regression In Stata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B00000"/>
                </a:solidFill>
              </a:rPr>
              <a:t>Maria T. Kaylen, Ph.D.</a:t>
            </a:r>
          </a:p>
          <a:p>
            <a:r>
              <a:rPr lang="en-US" dirty="0" smtClean="0">
                <a:solidFill>
                  <a:srgbClr val="B00000"/>
                </a:solidFill>
              </a:rPr>
              <a:t>Indiana Statistical Consulting Center</a:t>
            </a:r>
          </a:p>
          <a:p>
            <a:endParaRPr lang="en-US" dirty="0">
              <a:solidFill>
                <a:srgbClr val="B00000"/>
              </a:solidFill>
            </a:endParaRPr>
          </a:p>
          <a:p>
            <a:r>
              <a:rPr lang="en-US" dirty="0" smtClean="0">
                <a:solidFill>
                  <a:srgbClr val="B00000"/>
                </a:solidFill>
              </a:rPr>
              <a:t>WIM Spring 2014</a:t>
            </a:r>
          </a:p>
          <a:p>
            <a:r>
              <a:rPr lang="en-US" dirty="0" smtClean="0">
                <a:solidFill>
                  <a:srgbClr val="B00000"/>
                </a:solidFill>
              </a:rPr>
              <a:t>April 11, 2014, 3:00-4:30pm</a:t>
            </a:r>
            <a:endParaRPr lang="en-US" dirty="0">
              <a:solidFill>
                <a:srgbClr val="B0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9144000" cy="1448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00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Interpreting Coefficients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For positive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𝛽</m:t>
                    </m:r>
                  </m:oMath>
                </a14:m>
                <a:r>
                  <a:rPr lang="en-US" dirty="0" smtClean="0"/>
                  <a:t>, “the odds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𝛽</m:t>
                        </m:r>
                      </m:sup>
                    </m:sSup>
                  </m:oMath>
                </a14:m>
                <a:r>
                  <a:rPr lang="en-US" dirty="0" smtClean="0"/>
                  <a:t> times larger” or “the odds increase by a factor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𝛽</m:t>
                        </m:r>
                      </m:sup>
                    </m:sSup>
                  </m:oMath>
                </a14:m>
                <a:r>
                  <a:rPr lang="en-US" dirty="0" smtClean="0"/>
                  <a:t>”</a:t>
                </a:r>
              </a:p>
              <a:p>
                <a:r>
                  <a:rPr lang="en-US" dirty="0"/>
                  <a:t>For </a:t>
                </a:r>
                <a:r>
                  <a:rPr lang="en-US" dirty="0" smtClean="0"/>
                  <a:t>negative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𝛽</m:t>
                    </m:r>
                  </m:oMath>
                </a14:m>
                <a:r>
                  <a:rPr lang="en-US" dirty="0"/>
                  <a:t>, “the odds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𝛽</m:t>
                        </m:r>
                      </m:sup>
                    </m:sSup>
                  </m:oMath>
                </a14:m>
                <a:r>
                  <a:rPr lang="en-US" dirty="0"/>
                  <a:t> times </a:t>
                </a:r>
                <a:r>
                  <a:rPr lang="en-US" dirty="0" smtClean="0"/>
                  <a:t>smaller” </a:t>
                </a:r>
                <a:r>
                  <a:rPr lang="en-US" dirty="0"/>
                  <a:t>or “the odds </a:t>
                </a:r>
                <a:r>
                  <a:rPr lang="en-US" dirty="0" smtClean="0"/>
                  <a:t>decrease </a:t>
                </a:r>
                <a:r>
                  <a:rPr lang="en-US" dirty="0"/>
                  <a:t>by a factor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𝛽</m:t>
                        </m:r>
                      </m:sup>
                    </m:sSup>
                  </m:oMath>
                </a14:m>
                <a:r>
                  <a:rPr lang="en-US" dirty="0"/>
                  <a:t>”</a:t>
                </a:r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Values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𝛽</m:t>
                        </m:r>
                      </m:sup>
                    </m:sSup>
                  </m:oMath>
                </a14:m>
                <a:r>
                  <a:rPr lang="en-US" dirty="0" smtClean="0"/>
                  <a:t> close to 1 indicate a small change</a:t>
                </a:r>
              </a:p>
              <a:p>
                <a:pPr lvl="1"/>
                <a:r>
                  <a:rPr lang="en-US" dirty="0" smtClean="0"/>
                  <a:t>Multiplying by 1.01 or 0.99 does not change the odds much!</a:t>
                </a:r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291" r="-1037" b="-14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88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Logit</a:t>
            </a:r>
            <a:r>
              <a:rPr lang="en-US" dirty="0" smtClean="0"/>
              <a:t> Command in Stata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Logit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dep_var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ind_vars</a:t>
            </a:r>
            <a:endParaRPr lang="en-US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i="1" dirty="0" smtClean="0">
                <a:cs typeface="Courier New" panose="02070309020205020404" pitchFamily="49" charset="0"/>
              </a:rPr>
              <a:t>Note 1:</a:t>
            </a:r>
            <a:r>
              <a:rPr lang="en-US" dirty="0" smtClean="0">
                <a:cs typeface="Courier New" panose="02070309020205020404" pitchFamily="49" charset="0"/>
              </a:rPr>
              <a:t> If you select a dependent variable that isn’t already coded as binary, Stata will define </a:t>
            </a:r>
            <a:r>
              <a:rPr lang="en-US" dirty="0" err="1" smtClean="0">
                <a:cs typeface="Courier New" panose="02070309020205020404" pitchFamily="49" charset="0"/>
              </a:rPr>
              <a:t>var</a:t>
            </a:r>
            <a:r>
              <a:rPr lang="en-US" dirty="0" smtClean="0">
                <a:cs typeface="Courier New" panose="02070309020205020404" pitchFamily="49" charset="0"/>
              </a:rPr>
              <a:t>=0 as 0 and all other values as 1.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i="1" dirty="0" smtClean="0">
                <a:cs typeface="Courier New" panose="02070309020205020404" pitchFamily="49" charset="0"/>
              </a:rPr>
              <a:t>Note 2</a:t>
            </a:r>
            <a:r>
              <a:rPr lang="en-US" dirty="0" smtClean="0">
                <a:cs typeface="Courier New" panose="02070309020205020404" pitchFamily="49" charset="0"/>
              </a:rPr>
              <a:t>: Stata uses </a:t>
            </a:r>
            <a:r>
              <a:rPr lang="en-US" dirty="0" err="1" smtClean="0">
                <a:cs typeface="Courier New" panose="02070309020205020404" pitchFamily="49" charset="0"/>
              </a:rPr>
              <a:t>listwise</a:t>
            </a:r>
            <a:r>
              <a:rPr lang="en-US" dirty="0" smtClean="0">
                <a:cs typeface="Courier New" panose="02070309020205020404" pitchFamily="49" charset="0"/>
              </a:rPr>
              <a:t> deletion meaning that if a case has a missing value for any variable in the model, the case will be removed from the analysis.</a:t>
            </a:r>
            <a:endParaRPr lang="en-US" i="1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75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Logit</a:t>
            </a:r>
            <a:r>
              <a:rPr lang="en-US" dirty="0" smtClean="0"/>
              <a:t>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logit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ER stranger age </a:t>
            </a: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i.income</a:t>
            </a:r>
            <a:endParaRPr lang="en-US" sz="4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4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Iteration 0:   log likelihood = -2227.7515  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Iteration 1:   log likelihood = -2192.8024  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Iteration 2:   log likelihood = -2192.1977  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Iteration 3:   log likelihood = -2192.1975  </a:t>
            </a:r>
          </a:p>
          <a:p>
            <a:pPr marL="0" indent="0">
              <a:buNone/>
            </a:pPr>
            <a:endParaRPr lang="en-US" sz="4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Logistic regression                               Number of </a:t>
            </a: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obs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=       5503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LR chi2(5)      =      71.11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</a:t>
            </a: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Prob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&gt; chi2     =     0.0000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Log likelihood = -2192.1975                       Pseudo R2       =     0.0160</a:t>
            </a:r>
          </a:p>
          <a:p>
            <a:pPr marL="0" indent="0">
              <a:buNone/>
            </a:pPr>
            <a:endParaRPr lang="en-US" sz="4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--------------------------------------------------------------------------------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ER |      </a:t>
            </a: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Coef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.   Std. Err.      z    P&gt;|z|     [95% Conf. Interval]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---------------+----------------------------------------------------------------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stranger |   .3383692   .0833018     4.06   0.000     .1751007    .5016377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age |   .0149814   .0026882     5.57   0.000     .0097127    .0202501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|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income |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Low Income  |   -.188747   .0916493    -2.06   0.039    -.3683764   -.0091176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Middle Income  |  -.4270387   .1274591    -3.35   0.001    -.6768539   -.1772235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High Income  |  -.5189086   .1362384    -3.81   0.000    -.7859309   -.2518862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|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_cons |   -2.20777   .1039755   -21.23   0.000    -2.411558   -2.003982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--------------------------------------------------------------------------------</a:t>
            </a:r>
          </a:p>
          <a:p>
            <a:pPr marL="0" indent="0">
              <a:buNone/>
            </a:pPr>
            <a:endParaRPr lang="en-US" sz="4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38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J. Scott Long and Jeremy </a:t>
            </a:r>
            <a:r>
              <a:rPr lang="en-US" dirty="0" err="1" smtClean="0"/>
              <a:t>Freese</a:t>
            </a:r>
            <a:r>
              <a:rPr lang="en-US" dirty="0" smtClean="0"/>
              <a:t> wrote a program, </a:t>
            </a:r>
            <a:r>
              <a:rPr lang="en-US" dirty="0" err="1" smtClean="0"/>
              <a:t>SPost</a:t>
            </a:r>
            <a:r>
              <a:rPr lang="en-US" dirty="0" smtClean="0"/>
              <a:t>, that helps with interpreting results of categorical data analysis in Stata.</a:t>
            </a:r>
          </a:p>
          <a:p>
            <a:r>
              <a:rPr lang="en-US" dirty="0" smtClean="0"/>
              <a:t>To install it,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findit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spostado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08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Logit</a:t>
            </a:r>
            <a:r>
              <a:rPr lang="en-US" dirty="0" smtClean="0"/>
              <a:t> Command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pPr marL="0" indent="0">
                  <a:buNone/>
                </a:pPr>
                <a:r>
                  <a:rPr lang="en-US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Logit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i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dep_var</a:t>
                </a:r>
                <a:r>
                  <a:rPr lang="en-US" i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i="1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ind_vars</a:t>
                </a:r>
                <a:r>
                  <a:rPr lang="en-US" i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, </a:t>
                </a:r>
                <a:r>
                  <a:rPr lang="en-US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or</a:t>
                </a:r>
              </a:p>
              <a:p>
                <a:r>
                  <a:rPr lang="en-US" dirty="0" smtClean="0">
                    <a:cs typeface="Courier New" panose="02070309020205020404" pitchFamily="49" charset="0"/>
                  </a:rPr>
                  <a:t>The option, </a:t>
                </a:r>
                <a:r>
                  <a:rPr lang="en-US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or</a:t>
                </a:r>
                <a:r>
                  <a:rPr lang="en-US" dirty="0" smtClean="0">
                    <a:cs typeface="Courier New" panose="02070309020205020404" pitchFamily="49" charset="0"/>
                  </a:rPr>
                  <a:t>, reports the odds ratios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  <a:cs typeface="Courier New" panose="02070309020205020404" pitchFamily="49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/>
                            <a:cs typeface="Courier New" panose="02070309020205020404" pitchFamily="49" charset="0"/>
                          </a:rPr>
                          <m:t>𝑒</m:t>
                        </m:r>
                      </m:e>
                      <m:sup>
                        <m:acc>
                          <m:accPr>
                            <m:chr m:val="̂"/>
                            <m:ctrlPr>
                              <a:rPr lang="en-US" i="1" smtClean="0">
                                <a:latin typeface="Cambria Math"/>
                                <a:cs typeface="Courier New" panose="02070309020205020404" pitchFamily="49" charset="0"/>
                              </a:rPr>
                            </m:ctrlPr>
                          </m:accPr>
                          <m:e>
                            <m:r>
                              <a:rPr lang="en-US" i="1" smtClean="0">
                                <a:latin typeface="Cambria Math"/>
                                <a:ea typeface="Cambria Math"/>
                                <a:cs typeface="Courier New" panose="02070309020205020404" pitchFamily="49" charset="0"/>
                              </a:rPr>
                              <m:t>𝛽</m:t>
                            </m:r>
                          </m:e>
                        </m:acc>
                      </m:sup>
                    </m:sSup>
                  </m:oMath>
                </a14:m>
                <a:r>
                  <a:rPr lang="en-US" dirty="0" smtClean="0">
                    <a:cs typeface="Courier New" panose="02070309020205020404" pitchFamily="49" charset="0"/>
                  </a:rPr>
                  <a:t>) for each independent variable. Standard errors and confidence intervals are also transformed.</a:t>
                </a:r>
                <a:endParaRPr lang="en-US" dirty="0">
                  <a:cs typeface="Courier New" panose="02070309020205020404" pitchFamily="49" charset="0"/>
                </a:endParaRP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Logit </a:t>
                </a:r>
                <a:r>
                  <a:rPr lang="en-US" i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dep_var</a:t>
                </a:r>
                <a:r>
                  <a:rPr lang="en-US" i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i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ind_vars</a:t>
                </a:r>
                <a:r>
                  <a:rPr lang="en-US" i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, </a:t>
                </a:r>
                <a:r>
                  <a:rPr lang="en-US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listcoef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n-US" dirty="0">
                    <a:cs typeface="Courier New" panose="02070309020205020404" pitchFamily="49" charset="0"/>
                  </a:rPr>
                  <a:t>The option, </a:t>
                </a:r>
                <a:r>
                  <a:rPr lang="en-US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listcoef</a:t>
                </a:r>
                <a:r>
                  <a:rPr lang="en-US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, </a:t>
                </a:r>
                <a:r>
                  <a:rPr lang="en-US" dirty="0">
                    <a:cs typeface="Courier New" panose="02070309020205020404" pitchFamily="49" charset="0"/>
                  </a:rPr>
                  <a:t>reports </a:t>
                </a:r>
                <a:r>
                  <a:rPr lang="en-US" dirty="0" smtClean="0">
                    <a:cs typeface="Courier New" panose="02070309020205020404" pitchFamily="49" charset="0"/>
                  </a:rPr>
                  <a:t>additional variations of the coefficient (more on this later).</a:t>
                </a:r>
              </a:p>
              <a:p>
                <a:pPr marL="0" indent="0">
                  <a:buNone/>
                </a:pPr>
                <a:endParaRPr lang="en-US" dirty="0" smtClean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0" indent="0">
                  <a:buNone/>
                </a:pPr>
                <a:r>
                  <a:rPr lang="en-US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Listcoef</a:t>
                </a:r>
                <a:r>
                  <a:rPr lang="en-US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, reverse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n-US" dirty="0" smtClean="0">
                    <a:cs typeface="Courier New" panose="02070309020205020404" pitchFamily="49" charset="0"/>
                  </a:rPr>
                  <a:t>This option</a:t>
                </a:r>
                <a:r>
                  <a:rPr lang="en-US" dirty="0">
                    <a:cs typeface="Courier New" panose="02070309020205020404" pitchFamily="49" charset="0"/>
                  </a:rPr>
                  <a:t> </a:t>
                </a:r>
                <a:r>
                  <a:rPr lang="en-US" dirty="0" smtClean="0">
                    <a:cs typeface="Courier New" panose="02070309020205020404" pitchFamily="49" charset="0"/>
                  </a:rPr>
                  <a:t>calculates the inverse effects on the odds of the event in order to give you the odds of the event </a:t>
                </a:r>
                <a:r>
                  <a:rPr lang="en-US" i="1" dirty="0" smtClean="0">
                    <a:cs typeface="Courier New" panose="02070309020205020404" pitchFamily="49" charset="0"/>
                  </a:rPr>
                  <a:t>not</a:t>
                </a:r>
                <a:r>
                  <a:rPr lang="en-US" dirty="0" smtClean="0">
                    <a:cs typeface="Courier New" panose="02070309020205020404" pitchFamily="49" charset="0"/>
                  </a:rPr>
                  <a:t> occurring.</a:t>
                </a:r>
              </a:p>
              <a:p>
                <a:endParaRPr lang="en-US" dirty="0">
                  <a:cs typeface="Courier New" panose="02070309020205020404" pitchFamily="49" charset="0"/>
                </a:endParaRPr>
              </a:p>
              <a:p>
                <a:pPr marL="0" indent="0">
                  <a:buNone/>
                </a:pPr>
                <a:r>
                  <a:rPr lang="en-US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Listcoef</a:t>
                </a:r>
                <a:r>
                  <a:rPr lang="en-US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, percent</a:t>
                </a:r>
                <a:endParaRPr lang="en-US" i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n-US" dirty="0" smtClean="0">
                    <a:cs typeface="Courier New" panose="02070309020205020404" pitchFamily="49" charset="0"/>
                  </a:rPr>
                  <a:t>This option reports the percent change in the odds.</a:t>
                </a:r>
                <a:endParaRPr lang="en-US" dirty="0">
                  <a:cs typeface="Courier New" panose="02070309020205020404" pitchFamily="49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1617" r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909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Logit</a:t>
            </a:r>
            <a:r>
              <a:rPr lang="en-US" dirty="0" smtClean="0"/>
              <a:t>, OR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. xi: </a:t>
            </a:r>
            <a:r>
              <a:rPr lang="en-US" sz="3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svy</a:t>
            </a: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3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logit</a:t>
            </a: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 ER stranger age </a:t>
            </a:r>
            <a:r>
              <a:rPr lang="en-US" sz="3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i.income</a:t>
            </a: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, or</a:t>
            </a:r>
          </a:p>
          <a:p>
            <a:pPr marL="0" indent="0">
              <a:buNone/>
            </a:pPr>
            <a:r>
              <a:rPr lang="en-US" sz="3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i.income</a:t>
            </a: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_Iincome_1-4        (naturally coded; _Iincome_1 omitted)</a:t>
            </a:r>
          </a:p>
          <a:p>
            <a:pPr marL="0" indent="0">
              <a:buNone/>
            </a:pP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(running </a:t>
            </a:r>
            <a:r>
              <a:rPr lang="en-US" sz="3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logit</a:t>
            </a: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 on estimation sample)</a:t>
            </a:r>
          </a:p>
          <a:p>
            <a:pPr marL="0" indent="0">
              <a:buNone/>
            </a:pPr>
            <a:endParaRPr lang="en-US" sz="3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Survey: Logistic regression</a:t>
            </a:r>
          </a:p>
          <a:p>
            <a:pPr marL="0" indent="0">
              <a:buNone/>
            </a:pPr>
            <a:endParaRPr lang="en-US" sz="3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Number of strata   =       161                  Number of </a:t>
            </a:r>
            <a:r>
              <a:rPr lang="en-US" sz="3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obs</a:t>
            </a: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      =      5503</a:t>
            </a:r>
          </a:p>
          <a:p>
            <a:pPr marL="0" indent="0">
              <a:buNone/>
            </a:pP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Number of PSUs     =       314                  Population size    =  17385599</a:t>
            </a:r>
          </a:p>
          <a:p>
            <a:pPr marL="0" indent="0">
              <a:buNone/>
            </a:pP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Design </a:t>
            </a:r>
            <a:r>
              <a:rPr lang="en-US" sz="3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=       153</a:t>
            </a:r>
          </a:p>
          <a:p>
            <a:pPr marL="0" indent="0">
              <a:buNone/>
            </a:pP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F(   5,    149)    =     12.00</a:t>
            </a:r>
          </a:p>
          <a:p>
            <a:pPr marL="0" indent="0">
              <a:buNone/>
            </a:pP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</a:t>
            </a:r>
            <a:r>
              <a:rPr lang="en-US" sz="3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Prob</a:t>
            </a: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 &gt; F           =    0.0000</a:t>
            </a:r>
          </a:p>
          <a:p>
            <a:pPr marL="0" indent="0">
              <a:buNone/>
            </a:pPr>
            <a:endParaRPr lang="en-US" sz="3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</a:t>
            </a:r>
          </a:p>
          <a:p>
            <a:pPr marL="0" indent="0">
              <a:buNone/>
            </a:pP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|             Linearized</a:t>
            </a:r>
          </a:p>
          <a:p>
            <a:pPr marL="0" indent="0">
              <a:buNone/>
            </a:pP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ER | Odds Ratio   Std. Err.      t    P&gt;|t|     [95% Conf. Interval]</a:t>
            </a:r>
          </a:p>
          <a:p>
            <a:pPr marL="0" indent="0">
              <a:buNone/>
            </a:pP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-------------+----------------------------------------------------------------</a:t>
            </a:r>
          </a:p>
          <a:p>
            <a:pPr marL="0" indent="0">
              <a:buNone/>
            </a:pP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    stranger |   1.343712   .1229243     3.23   0.002     1.121544    1.609889</a:t>
            </a:r>
          </a:p>
          <a:p>
            <a:pPr marL="0" indent="0">
              <a:buNone/>
            </a:pP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age |   1.016358   .0026884     6.13   0.000     1.011061    1.021683</a:t>
            </a:r>
          </a:p>
          <a:p>
            <a:pPr marL="0" indent="0">
              <a:buNone/>
            </a:pP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  _Iincome_2 |   .8592334   .0878709    -1.48   0.140     .7020493     1.05161</a:t>
            </a:r>
          </a:p>
          <a:p>
            <a:pPr marL="0" indent="0">
              <a:buNone/>
            </a:pP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  _Iincome_3 |   .6947794   .1043255    -2.43   0.016     .5164337    .9347152</a:t>
            </a:r>
          </a:p>
          <a:p>
            <a:pPr marL="0" indent="0">
              <a:buNone/>
            </a:pP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  _Iincome_4 |   .6243798   .0879345    -3.34   0.001     .4727311    .8246763</a:t>
            </a:r>
          </a:p>
          <a:p>
            <a:pPr marL="0" indent="0">
              <a:buNone/>
            </a:pP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_cons |   .1068197   .0112196   -21.29   0.000     .0868029    .1314525</a:t>
            </a:r>
          </a:p>
          <a:p>
            <a:pPr marL="0" indent="0">
              <a:buNone/>
            </a:pP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</a:t>
            </a:r>
          </a:p>
          <a:p>
            <a:pPr marL="0" indent="0">
              <a:buNone/>
            </a:pPr>
            <a:r>
              <a:rPr lang="en-US" sz="3700" dirty="0">
                <a:latin typeface="Courier New" panose="02070309020205020404" pitchFamily="49" charset="0"/>
                <a:cs typeface="Courier New" panose="02070309020205020404" pitchFamily="49" charset="0"/>
              </a:rPr>
              <a:t>Note: strata with single sampling unit centered at overall mean.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28800" y="3962400"/>
            <a:ext cx="1219200" cy="17526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25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Logit</a:t>
            </a:r>
            <a:r>
              <a:rPr lang="en-US" dirty="0" smtClean="0"/>
              <a:t>, OR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4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</a:t>
            </a:r>
            <a:endParaRPr lang="en-US" sz="4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|             Linearized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ER | Odds Ratio   Std. Err.      t    P&gt;|t|     [95% Conf. Interval]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-------------+----------------------------------------------------------------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stranger |   </a:t>
            </a:r>
            <a:r>
              <a:rPr lang="en-US" sz="4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1.343712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.1229243     3.23   0.002     1.121544    1.609889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age |   </a:t>
            </a:r>
            <a:r>
              <a:rPr lang="en-US" sz="4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1.016358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.0026884     6.13   0.000     1.011061    1.021683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_Iincome_2 |   .8592334   .0878709    -1.48   0.140     .7020493     1.05161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_Iincome_3 |   </a:t>
            </a:r>
            <a:r>
              <a:rPr lang="en-US" sz="4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.6947794   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.1043255    -2.43   0.016     .5164337    .9347152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_Iincome_4 |   .6243798   .0879345    -3.34   0.001     .4727311    .8246763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_cons |   .1068197   .0112196   -21.29   0.000     .0868029    .1314525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Note: strata with single sampling unit centered at overall mean.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sz="7200" dirty="0" smtClean="0"/>
              <a:t>The odds of victims going to the ER increase by a factor of </a:t>
            </a:r>
            <a:r>
              <a:rPr lang="en-US" sz="7200" b="1" dirty="0" smtClean="0">
                <a:solidFill>
                  <a:srgbClr val="FF0000"/>
                </a:solidFill>
              </a:rPr>
              <a:t>1.34</a:t>
            </a:r>
            <a:r>
              <a:rPr lang="en-US" sz="7200" dirty="0" smtClean="0">
                <a:solidFill>
                  <a:srgbClr val="FF0000"/>
                </a:solidFill>
              </a:rPr>
              <a:t> </a:t>
            </a:r>
            <a:r>
              <a:rPr lang="en-US" sz="7200" dirty="0" smtClean="0"/>
              <a:t>when the offender is a stranger compared to a non-stranger, holding other variables constant (</a:t>
            </a:r>
            <a:r>
              <a:rPr lang="en-US" sz="7200" i="1" dirty="0" smtClean="0"/>
              <a:t>p</a:t>
            </a:r>
            <a:r>
              <a:rPr lang="en-US" sz="7200" dirty="0" smtClean="0"/>
              <a:t>&lt;.01)</a:t>
            </a:r>
            <a:r>
              <a:rPr lang="en-US" sz="7200" i="1" dirty="0" smtClean="0"/>
              <a:t>.</a:t>
            </a:r>
          </a:p>
          <a:p>
            <a:endParaRPr lang="en-US" sz="7200" dirty="0" smtClean="0"/>
          </a:p>
          <a:p>
            <a:r>
              <a:rPr lang="en-US" sz="7200" dirty="0" smtClean="0"/>
              <a:t>The odds of victims going to the ER increase by a factor of </a:t>
            </a:r>
            <a:r>
              <a:rPr lang="en-US" sz="7200" b="1" dirty="0" smtClean="0">
                <a:solidFill>
                  <a:srgbClr val="FF0000"/>
                </a:solidFill>
              </a:rPr>
              <a:t>1.02</a:t>
            </a:r>
            <a:r>
              <a:rPr lang="en-US" sz="7200" dirty="0" smtClean="0"/>
              <a:t> for a one year increase in age, holding other variables constant (</a:t>
            </a:r>
            <a:r>
              <a:rPr lang="en-US" sz="7200" i="1" dirty="0" smtClean="0"/>
              <a:t>p</a:t>
            </a:r>
            <a:r>
              <a:rPr lang="en-US" sz="7200" dirty="0" smtClean="0"/>
              <a:t>&lt;.01).</a:t>
            </a:r>
          </a:p>
          <a:p>
            <a:endParaRPr lang="en-US" sz="7200" dirty="0" smtClean="0"/>
          </a:p>
          <a:p>
            <a:r>
              <a:rPr lang="en-US" sz="7200" dirty="0" smtClean="0"/>
              <a:t>The odds of victims going to the ER decrease by a factor of</a:t>
            </a:r>
            <a:r>
              <a:rPr lang="en-US" sz="7200" b="1" dirty="0" smtClean="0"/>
              <a:t> </a:t>
            </a:r>
            <a:r>
              <a:rPr lang="en-US" sz="7200" b="1" dirty="0" smtClean="0">
                <a:solidFill>
                  <a:srgbClr val="FF0000"/>
                </a:solidFill>
              </a:rPr>
              <a:t>0.69</a:t>
            </a:r>
            <a:r>
              <a:rPr lang="en-US" sz="7200" b="1" dirty="0" smtClean="0"/>
              <a:t> </a:t>
            </a:r>
            <a:r>
              <a:rPr lang="en-US" sz="7200" dirty="0" smtClean="0"/>
              <a:t>for middle income victims compared to lowest income victims, holding other variables constant (</a:t>
            </a:r>
            <a:r>
              <a:rPr lang="en-US" sz="7200" i="1" dirty="0" smtClean="0"/>
              <a:t>p</a:t>
            </a:r>
            <a:r>
              <a:rPr lang="en-US" sz="7200" dirty="0" smtClean="0"/>
              <a:t>&lt;.05).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37203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+mn-lt"/>
                <a:cs typeface="Courier New" panose="02070309020205020404" pitchFamily="49" charset="0"/>
              </a:rPr>
              <a:t>Listcoef</a:t>
            </a:r>
            <a:endParaRPr lang="en-US" dirty="0">
              <a:latin typeface="+mn-lt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sup>
                    </m:sSup>
                  </m:oMath>
                </a14:m>
                <a:r>
                  <a:rPr lang="en-US" dirty="0" smtClean="0"/>
                  <a:t>: factor change in the odds for a unit increase in x (odds ratio)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𝑏</m:t>
                        </m:r>
                        <m:r>
                          <a:rPr lang="en-US" b="0" i="1" smtClean="0">
                            <a:latin typeface="Cambria Math"/>
                          </a:rPr>
                          <m:t>𝑆𝑡𝑑𝑋</m:t>
                        </m:r>
                      </m:sup>
                    </m:sSup>
                  </m:oMath>
                </a14:m>
                <a:r>
                  <a:rPr lang="en-US" dirty="0" smtClean="0"/>
                  <a:t>: factor change in the odds for a standard deviation increase in X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𝑆𝐷𝑜𝑓𝑋</m:t>
                    </m:r>
                  </m:oMath>
                </a14:m>
                <a:r>
                  <a:rPr lang="en-US" dirty="0" smtClean="0"/>
                  <a:t>: standard deviation of X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4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834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Listcoef</a:t>
            </a:r>
            <a:r>
              <a:rPr lang="en-US" dirty="0" smtClean="0"/>
              <a:t>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3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listcoef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, help</a:t>
            </a:r>
          </a:p>
          <a:p>
            <a:pPr marL="0" indent="0">
              <a:buNone/>
            </a:pP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logit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(N=5503): Factor Change in Odds </a:t>
            </a:r>
          </a:p>
          <a:p>
            <a:pPr marL="0" indent="0">
              <a:buNone/>
            </a:pP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Odds of: ER vs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No_ER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ER |      b         z     P&gt;|z|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e^b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e^bStdX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SDofX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-------------+--------------------------------------------------------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stranger |   0.29544    3.229   0.001   1.3437   1.1437     0.4544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age |   0.01623    6.134   0.000   1.0164   1.2408    13.2954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_Iincome_2 |  -0.15171   -1.484   0.138   0.8592   0.9329     0.4580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_Iincome_3 |  -0.36416   -2.425   0.015   0.6948   0.8812     0.3472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_Iincome_4 |  -0.47100   -3.344   0.001   0.6244   0.8557     0.3308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b = raw coefficient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z = z-score for test of b=0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P&gt;|z| = p-value for z-test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e^b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(b) = factor change in odds for unit increase in X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e^bStdX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(b*SD of X) = change in odds for SD increase in X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SDofX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= standard deviation of X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181600" y="2667000"/>
            <a:ext cx="1066800" cy="17526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73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Listcoef</a:t>
            </a:r>
            <a:r>
              <a:rPr lang="en-US" dirty="0" smtClean="0"/>
              <a:t>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ER |      b         z     P&gt;|z|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e^b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e^bStdX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SDofX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-------------+--------------------------------------------------------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stranger |   0.29544    3.229   0.001   1.3437   1.1437     0.4544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age |   0.01623    6.134   0.000   1.0164   </a:t>
            </a:r>
            <a:r>
              <a:rPr lang="en-US" sz="3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1.2408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3000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13.2954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_Iincome_2 |  -0.15171   -1.484   0.138   0.8592   0.9329     0.4580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_Iincome_3 |  -0.36416   -2.425   0.015   0.6948   0.8812     0.3472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_Iincome_4 |  -0.47100   -3.344   0.001   0.6244   0.8557     0.3308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b = raw coefficient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z = z-score for test of b=0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P&gt;|z| = p-value for z-test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e^b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(b) = factor change in odds for unit increase in X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e^bStdX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(b*SD of X) = change in odds for SD increase in X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SDofX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= standard deviation of X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4200" dirty="0" smtClean="0"/>
              <a:t>The odds of the victim going to the ER increase by a factor of </a:t>
            </a:r>
            <a:r>
              <a:rPr lang="en-US" sz="4200" b="1" dirty="0" smtClean="0">
                <a:solidFill>
                  <a:srgbClr val="FF0000"/>
                </a:solidFill>
              </a:rPr>
              <a:t>1.24</a:t>
            </a:r>
            <a:r>
              <a:rPr lang="en-US" sz="4200" dirty="0" smtClean="0"/>
              <a:t> for a standard deviation increase in age (</a:t>
            </a:r>
            <a:r>
              <a:rPr lang="en-US" sz="4200" b="1" dirty="0" smtClean="0">
                <a:solidFill>
                  <a:schemeClr val="accent5">
                    <a:lumMod val="75000"/>
                  </a:schemeClr>
                </a:solidFill>
              </a:rPr>
              <a:t>13.3</a:t>
            </a:r>
            <a:r>
              <a:rPr lang="en-US" sz="4200" dirty="0" smtClean="0"/>
              <a:t> years), holding other variables constant (</a:t>
            </a:r>
            <a:r>
              <a:rPr lang="en-US" sz="4200" i="1" dirty="0" smtClean="0"/>
              <a:t>p</a:t>
            </a:r>
            <a:r>
              <a:rPr lang="en-US" sz="4200" dirty="0" smtClean="0"/>
              <a:t>&lt;.01).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366089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Data/Research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Logistic regression is used when the dependent variable is binary.</a:t>
            </a:r>
          </a:p>
          <a:p>
            <a:pPr lvl="1"/>
            <a:r>
              <a:rPr lang="en-US" dirty="0" smtClean="0"/>
              <a:t>Typical coding: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0 for negative outcome (event did not occur)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1 for positive outcome (event did occur)</a:t>
            </a:r>
          </a:p>
          <a:p>
            <a:r>
              <a:rPr lang="en-US" dirty="0" smtClean="0"/>
              <a:t>Use this when you are interested in seeing how the independent variables affect the probability of the event occurring (or not occurring).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847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Listcoef</a:t>
            </a:r>
            <a:r>
              <a:rPr lang="en-US" dirty="0" smtClean="0"/>
              <a:t>, reverse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listcoef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, help reverse</a:t>
            </a:r>
          </a:p>
          <a:p>
            <a:pPr marL="0" indent="0">
              <a:buNone/>
            </a:pP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logit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(N=5503): Factor Change in Odds </a:t>
            </a:r>
          </a:p>
          <a:p>
            <a:pPr marL="0" indent="0">
              <a:buNone/>
            </a:pP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Odds of: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No_ER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vs ER</a:t>
            </a:r>
          </a:p>
          <a:p>
            <a:pPr marL="0" indent="0">
              <a:buNone/>
            </a:pP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ER |      b         z     P&gt;|z|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e^b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e^bStdX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SDofX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-------------+--------------------------------------------------------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stranger |   0.29544    3.229   0.001   0.7442   0.8744     0.4544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age |   0.01623    6.134   0.000   0.9839   0.8060    13.2954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_Iincome_2 |  -0.15171   -1.484   0.138   1.1638   1.0720     0.4580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_Iincome_3 |  -0.36416   -2.425   0.015   1.4393   1.1348     0.3472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_Iincome_4 |  -0.47100   -3.344   0.001   1.6016   1.1686     0.3308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b = raw coefficient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z = z-score for test of b=0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P&gt;|z| = p-value for z-test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e^b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(b) = factor change in odds for unit increase in X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e^bStdX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(b*SD of X) = change in odds for SD increase in X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SDofX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= standard deviation of X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19600" y="2590800"/>
            <a:ext cx="914400" cy="17526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84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Listcoef</a:t>
            </a:r>
            <a:r>
              <a:rPr lang="en-US" dirty="0" smtClean="0"/>
              <a:t>, reverse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ER |      b         z     P&gt;|z|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e^b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e^bStdX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SDofX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-------------+--------------------------------------------------------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stranger |   0.29544    3.229   0.001   0.7442   0.8744     0.4544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age |   0.01623    6.134   0.000   0.9839   0.8060    13.2954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_Iincome_2 |  -0.15171   -1.484   0.138   1.1638   1.0720     0.4580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_Iincome_3 |  -0.36416   -2.425   0.015   1.4393   1.1348     0.3472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_Iincome_4 |  -0.47100   -3.344   0.001   </a:t>
            </a:r>
            <a:r>
              <a:rPr lang="en-US" sz="3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1.6016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1.1686     0.3308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b = raw coefficient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z = z-score for test of b=0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P&gt;|z| = p-value for z-test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e^b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(b) = factor change in odds for unit increase in X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e^bStdX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(b*SD of X) = change in odds for SD increase in X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SDofX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= standard deviation of X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4200" dirty="0" smtClean="0"/>
              <a:t>The odds of the victim not going to the ER increase by a factor of </a:t>
            </a:r>
            <a:r>
              <a:rPr lang="en-US" sz="4200" b="1" dirty="0" smtClean="0">
                <a:solidFill>
                  <a:srgbClr val="FF0000"/>
                </a:solidFill>
              </a:rPr>
              <a:t>1.60</a:t>
            </a:r>
            <a:r>
              <a:rPr lang="en-US" sz="4200" dirty="0" smtClean="0"/>
              <a:t> for high income victims compared to lowest income victims, holding other variables constant (</a:t>
            </a:r>
            <a:r>
              <a:rPr lang="en-US" sz="4200" i="1" dirty="0" smtClean="0"/>
              <a:t>p</a:t>
            </a:r>
            <a:r>
              <a:rPr lang="en-US" sz="4200" dirty="0" smtClean="0"/>
              <a:t>&lt;.01).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118937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Listcoef</a:t>
            </a:r>
            <a:r>
              <a:rPr lang="en-US" dirty="0" smtClean="0"/>
              <a:t>, percent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listcoef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, help percent</a:t>
            </a:r>
          </a:p>
          <a:p>
            <a:pPr marL="0" indent="0">
              <a:buNone/>
            </a:pP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logit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(N=5503): Percentage Change in Odds </a:t>
            </a:r>
          </a:p>
          <a:p>
            <a:pPr marL="0" indent="0">
              <a:buNone/>
            </a:pP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Odds of: ER vs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No_ER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ER |      b         z     P&gt;|z|      %      %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StdX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SDofX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-------------+--------------------------------------------------------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stranger |   0.29544    3.229   0.001     34.4     14.4     0.4544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age |   0.01623    6.134   0.000      1.6     24.1    13.2954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_Iincome_2 |  -0.15171   -1.484   0.138    -14.1     -6.7     0.4580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_Iincome_3 |  -0.36416   -2.425   0.015    -30.5    -11.9     0.3472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_Iincome_4 |  -0.47100   -3.344   0.001    -37.6    -14.4     0.3308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b = raw coefficient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z = z-score for test of b=0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P&gt;|z| = p-value for z-test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% = percent change in odds for unit increase in X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%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StdX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= percent change in odds for SD increase in X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SDofX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= standard deviation of X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95800" y="2667000"/>
            <a:ext cx="914400" cy="17526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1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Listcoef</a:t>
            </a:r>
            <a:r>
              <a:rPr lang="en-US" dirty="0" smtClean="0"/>
              <a:t>, percent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ER |      b         z     P&gt;|z|      %      %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StdX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SDofX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-------------+--------------------------------------------------------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stranger |   0.29544    3.229   0.001     </a:t>
            </a:r>
            <a:r>
              <a:rPr lang="en-US" sz="3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34.4 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14.4     0.4544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age |   0.01623    6.134   0.000      1.6     24.1    13.2954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_Iincome_2 |  -0.15171   -1.484   0.138    -14.1     -6.7     0.4580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_Iincome_3 |  -0.36416   -2.425   0.015    -30.5    -11.9     0.3472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_Iincome_4 |  -0.47100   -3.344   0.001    -37.6    -14.4     0.3308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b = raw coefficient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z = z-score for test of b=0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P&gt;|z| = p-value for z-test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% = percent change in odds for unit increase in X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%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StdX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= percent change in odds for SD increase in X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SDofX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= standard deviation of X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4200" dirty="0" smtClean="0"/>
              <a:t>The odds of the victim going to the ER increase by </a:t>
            </a:r>
            <a:r>
              <a:rPr lang="en-US" sz="4200" b="1" dirty="0" smtClean="0">
                <a:solidFill>
                  <a:srgbClr val="FF0000"/>
                </a:solidFill>
              </a:rPr>
              <a:t>34.4% </a:t>
            </a:r>
            <a:r>
              <a:rPr lang="en-US" sz="4200" dirty="0" smtClean="0"/>
              <a:t>when the offender is a stranger compared to a non-stranger, holding other variables constant (</a:t>
            </a:r>
            <a:r>
              <a:rPr lang="en-US" sz="4200" i="1" dirty="0" smtClean="0"/>
              <a:t>p</a:t>
            </a:r>
            <a:r>
              <a:rPr lang="en-US" sz="4200" dirty="0" smtClean="0"/>
              <a:t>&lt;.01).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158320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Weights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Survey data often come with survey weights that are needed to adjust the standard errors of the estimates.</a:t>
            </a:r>
          </a:p>
          <a:p>
            <a:r>
              <a:rPr lang="en-US" dirty="0" smtClean="0"/>
              <a:t>You can use Stata’s survey commands with </a:t>
            </a:r>
            <a:r>
              <a:rPr lang="en-US" dirty="0" err="1" smtClean="0"/>
              <a:t>logit</a:t>
            </a:r>
            <a:r>
              <a:rPr lang="en-US" dirty="0" smtClean="0"/>
              <a:t> but not with all of the extra commands.</a:t>
            </a:r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Svyset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PSU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weight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[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,design options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90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*Note: Not allowed with </a:t>
            </a:r>
            <a:r>
              <a:rPr lang="en-US" dirty="0" err="1" smtClean="0">
                <a:cs typeface="Courier New" panose="02070309020205020404" pitchFamily="49" charset="0"/>
              </a:rPr>
              <a:t>svy</a:t>
            </a:r>
            <a:endParaRPr lang="en-US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Predict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endParaRPr lang="en-US" dirty="0" smtClean="0"/>
          </a:p>
          <a:p>
            <a:r>
              <a:rPr lang="en-US" dirty="0" smtClean="0"/>
              <a:t>After running the </a:t>
            </a:r>
            <a:r>
              <a:rPr lang="en-US" dirty="0" err="1" smtClean="0"/>
              <a:t>logit</a:t>
            </a:r>
            <a:r>
              <a:rPr lang="en-US" dirty="0" smtClean="0"/>
              <a:t> command, you can 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predict </a:t>
            </a:r>
            <a:r>
              <a:rPr lang="en-US" dirty="0" smtClean="0">
                <a:cs typeface="Courier New" panose="02070309020205020404" pitchFamily="49" charset="0"/>
              </a:rPr>
              <a:t>to predict standardized residuals.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Values beyond +2 and -2 should be examined further.</a:t>
            </a:r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Predict influence,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dbeta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You can also 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predict</a:t>
            </a:r>
            <a:r>
              <a:rPr lang="en-US" dirty="0" smtClean="0">
                <a:cs typeface="Courier New" panose="02070309020205020404" pitchFamily="49" charset="0"/>
              </a:rPr>
              <a:t> to predict </a:t>
            </a:r>
            <a:r>
              <a:rPr lang="en-US" dirty="0" err="1" smtClean="0">
                <a:cs typeface="Courier New" panose="02070309020205020404" pitchFamily="49" charset="0"/>
              </a:rPr>
              <a:t>Pregibon</a:t>
            </a:r>
            <a:r>
              <a:rPr lang="en-US" dirty="0" smtClean="0">
                <a:cs typeface="Courier New" panose="02070309020205020404" pitchFamily="49" charset="0"/>
              </a:rPr>
              <a:t> influence statistics, similar to Cook’s statistics, to examine leverage values.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Values above approximately 2-3 times the mean influence statistic should be examined further.</a:t>
            </a:r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Predict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prlogit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Finally, you can also </a:t>
            </a:r>
            <a:r>
              <a:rPr lang="en-US" dirty="0">
                <a:cs typeface="Courier New" panose="02070309020205020404" pitchFamily="49" charset="0"/>
              </a:rPr>
              <a:t>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predict</a:t>
            </a:r>
            <a:r>
              <a:rPr lang="en-US" dirty="0">
                <a:cs typeface="Courier New" panose="02070309020205020404" pitchFamily="49" charset="0"/>
              </a:rPr>
              <a:t> to predict </a:t>
            </a:r>
            <a:r>
              <a:rPr lang="en-US" dirty="0" smtClean="0">
                <a:cs typeface="Courier New" panose="02070309020205020404" pitchFamily="49" charset="0"/>
              </a:rPr>
              <a:t>probabilities from the model.</a:t>
            </a:r>
            <a:endParaRPr lang="en-US" dirty="0">
              <a:cs typeface="Courier New" panose="02070309020205020404" pitchFamily="49" charset="0"/>
            </a:endParaRPr>
          </a:p>
          <a:p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46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use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prvalue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cs typeface="Courier New" panose="02070309020205020404" pitchFamily="49" charset="0"/>
              </a:rPr>
              <a:t>to predict i</a:t>
            </a:r>
            <a:r>
              <a:rPr lang="en-US" dirty="0" smtClean="0"/>
              <a:t>ndividual probabilities at given levels of independent variables (or at mean values).</a:t>
            </a:r>
          </a:p>
          <a:p>
            <a:r>
              <a:rPr lang="en-US" dirty="0" smtClean="0"/>
              <a:t>The output includes confidence intervals for </a:t>
            </a:r>
            <a:r>
              <a:rPr lang="en-US" dirty="0" err="1" smtClean="0"/>
              <a:t>Pr</a:t>
            </a:r>
            <a:r>
              <a:rPr lang="en-US" dirty="0" smtClean="0"/>
              <a:t>(y=1) and </a:t>
            </a:r>
            <a:r>
              <a:rPr lang="en-US" dirty="0" err="1" smtClean="0"/>
              <a:t>Pr</a:t>
            </a:r>
            <a:r>
              <a:rPr lang="en-US" dirty="0" smtClean="0"/>
              <a:t>(y=0)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Prvalue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x(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=…) rest(mean)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57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Prvalue</a:t>
            </a:r>
            <a:r>
              <a:rPr lang="en-US" dirty="0" smtClean="0"/>
              <a:t>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prvalue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x(stranger=0 income=1) rest(mean)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logit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: Predictions for ER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Confidence intervals by delta method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95% Conf. Interval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(y=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ER|x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):         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0.1466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[ 0.1300,    0.1631]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(y=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No_ER|x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):      0.8534   [ 0.8369,    0.8700]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stranger        age     income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x=          0  29.188079         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smtClean="0"/>
              <a:t>The predicted probability of the victim going to the ER when the offender is a non-stranger, income is lowest, and the victim is average aged (29.19 years) is </a:t>
            </a:r>
            <a:r>
              <a:rPr lang="en-US" sz="2000" b="1" dirty="0" smtClean="0">
                <a:solidFill>
                  <a:srgbClr val="FF0000"/>
                </a:solidFill>
              </a:rPr>
              <a:t>.1466 </a:t>
            </a:r>
            <a:r>
              <a:rPr lang="en-US" sz="2000" dirty="0" smtClean="0"/>
              <a:t>(95% CI: .1300, .1631).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3515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use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prchange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cs typeface="Courier New" panose="02070309020205020404" pitchFamily="49" charset="0"/>
              </a:rPr>
              <a:t>to </a:t>
            </a:r>
            <a:r>
              <a:rPr lang="en-US" dirty="0">
                <a:cs typeface="Courier New" panose="02070309020205020404" pitchFamily="49" charset="0"/>
              </a:rPr>
              <a:t>predict </a:t>
            </a:r>
            <a:r>
              <a:rPr lang="en-US" dirty="0" smtClean="0">
                <a:cs typeface="Courier New" panose="02070309020205020404" pitchFamily="49" charset="0"/>
              </a:rPr>
              <a:t>changes in </a:t>
            </a:r>
            <a:r>
              <a:rPr lang="en-US" dirty="0" smtClean="0"/>
              <a:t>probabilities for a change in an independent variable of interest, at </a:t>
            </a:r>
            <a:r>
              <a:rPr lang="en-US" dirty="0"/>
              <a:t>given levels </a:t>
            </a:r>
            <a:r>
              <a:rPr lang="en-US" dirty="0" smtClean="0"/>
              <a:t>of other </a:t>
            </a:r>
            <a:r>
              <a:rPr lang="en-US" dirty="0"/>
              <a:t>independent variables</a:t>
            </a:r>
            <a:r>
              <a:rPr lang="en-US" dirty="0" smtClean="0"/>
              <a:t>.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Help </a:t>
            </a:r>
            <a:r>
              <a:rPr lang="en-US" dirty="0" smtClean="0">
                <a:cs typeface="Courier New" panose="02070309020205020404" pitchFamily="49" charset="0"/>
              </a:rPr>
              <a:t>describes each number in the output.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Prchange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var1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var2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=…)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help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09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output shows the change in </a:t>
            </a:r>
            <a:r>
              <a:rPr lang="en-US" dirty="0" err="1" smtClean="0"/>
              <a:t>Pr</a:t>
            </a:r>
            <a:r>
              <a:rPr lang="en-US" dirty="0" smtClean="0"/>
              <a:t>(y=1) for a change in the independent variable of interest</a:t>
            </a:r>
          </a:p>
          <a:p>
            <a:pPr lvl="1"/>
            <a:r>
              <a:rPr lang="en-US" dirty="0" smtClean="0"/>
              <a:t>Change from min to max value</a:t>
            </a:r>
          </a:p>
          <a:p>
            <a:pPr lvl="1"/>
            <a:r>
              <a:rPr lang="en-US" dirty="0" smtClean="0"/>
              <a:t>Change from 0 to 1 (binary IV)</a:t>
            </a:r>
          </a:p>
          <a:p>
            <a:pPr lvl="1"/>
            <a:r>
              <a:rPr lang="en-US" dirty="0" smtClean="0"/>
              <a:t>Change from ½ unit below to ½ unit above the mean value</a:t>
            </a:r>
          </a:p>
          <a:p>
            <a:pPr lvl="1"/>
            <a:r>
              <a:rPr lang="en-US" dirty="0" smtClean="0"/>
              <a:t>Change from ½ SD below to ½ SD above the mean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95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demographic factors are related to whether or not someone votes in an election?</a:t>
            </a:r>
          </a:p>
          <a:p>
            <a:r>
              <a:rPr lang="en-US" dirty="0" smtClean="0"/>
              <a:t>What circumstances affect the likelihood of someone being found guilty of a crime?</a:t>
            </a:r>
          </a:p>
          <a:p>
            <a:r>
              <a:rPr lang="en-US" dirty="0" smtClean="0"/>
              <a:t>Do standardized test scores, high school grades, and social factors affect whether or not someone graduates from college?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019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Prchange</a:t>
            </a:r>
            <a:r>
              <a:rPr lang="en-US" dirty="0" smtClean="0"/>
              <a:t>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prchange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age, x(stranger=1 income=1) help</a:t>
            </a:r>
          </a:p>
          <a:p>
            <a:pPr marL="0" indent="0">
              <a:buNone/>
            </a:pPr>
            <a:endParaRPr lang="en-US" sz="4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logit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: Changes in Probabilities for ER</a:t>
            </a:r>
          </a:p>
          <a:p>
            <a:pPr marL="0" indent="0">
              <a:buNone/>
            </a:pPr>
            <a:endParaRPr lang="en-US" sz="4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min-&gt;max      0-&gt;1     -+1/2    -+</a:t>
            </a: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/2  </a:t>
            </a: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MargEfct</a:t>
            </a:r>
            <a:endParaRPr lang="en-US" sz="4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age    0.2336    0.0018    0.0025    0.0342    0.0025</a:t>
            </a:r>
          </a:p>
          <a:p>
            <a:pPr marL="0" indent="0">
              <a:buNone/>
            </a:pPr>
            <a:endParaRPr lang="en-US" sz="4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No_ER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ER</a:t>
            </a:r>
          </a:p>
          <a:p>
            <a:pPr marL="0" indent="0">
              <a:buNone/>
            </a:pP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y|x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)  0.8125  0.1875</a:t>
            </a:r>
          </a:p>
          <a:p>
            <a:pPr marL="0" indent="0">
              <a:buNone/>
            </a:pPr>
            <a:endParaRPr lang="en-US" sz="4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stranger       age    income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x=         1   29.1881         1</a:t>
            </a:r>
          </a:p>
          <a:p>
            <a:pPr marL="0" indent="0">
              <a:buNone/>
            </a:pP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sd_x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=   .453562   13.8236   1.03845</a:t>
            </a:r>
          </a:p>
          <a:p>
            <a:pPr marL="0" indent="0">
              <a:buNone/>
            </a:pPr>
            <a:endParaRPr lang="en-US" sz="4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y|x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): probability of observing each y for specified x values</a:t>
            </a:r>
          </a:p>
          <a:p>
            <a:pPr marL="0" indent="0">
              <a:buNone/>
            </a:pP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Avg|Chg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|: average of absolute value of the change across categories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Min-&gt;Max: change in predicted probability as x changes from its minimum to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its maximum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0-&gt;1: change in predicted probability as x changes from 0 to 1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-+1/2: change in predicted probability as x changes from 1/2 unit below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base value to 1/2 unit above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-+</a:t>
            </a: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/2: change in predicted probability as x changes from 1/2 standard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below base to 1/2 standard </a:t>
            </a: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above</a:t>
            </a:r>
          </a:p>
          <a:p>
            <a:pPr marL="0" indent="0">
              <a:buNone/>
            </a:pP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MargEfct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: the partial derivative of the predicted probability/rate with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respect to a given independent variable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64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Prchange</a:t>
            </a:r>
            <a:r>
              <a:rPr lang="en-US" dirty="0" smtClean="0"/>
              <a:t>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logit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: Changes in Probabilities for ER</a:t>
            </a:r>
          </a:p>
          <a:p>
            <a:pPr marL="0" indent="0">
              <a:buNone/>
            </a:pP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min-&gt;max      0-&gt;1     -+1/2    -+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/2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MargEfct</a:t>
            </a: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age    </a:t>
            </a:r>
            <a:r>
              <a:rPr lang="en-US" sz="3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0.2336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0.0018    0.0025    0.0342    0.0025</a:t>
            </a:r>
          </a:p>
          <a:p>
            <a:pPr marL="0" indent="0">
              <a:buNone/>
            </a:pP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No_ER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ER</a:t>
            </a:r>
          </a:p>
          <a:p>
            <a:pPr marL="0" indent="0">
              <a:buNone/>
            </a:pP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y|x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)  0.8125  </a:t>
            </a:r>
            <a:r>
              <a:rPr lang="en-US" sz="3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0.1875</a:t>
            </a:r>
          </a:p>
          <a:p>
            <a:pPr marL="0" indent="0">
              <a:buNone/>
            </a:pPr>
            <a:endParaRPr lang="en-US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stranger       age    income</a:t>
            </a:r>
          </a:p>
          <a:p>
            <a:pPr marL="0" indent="0">
              <a:buNone/>
            </a:pP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   x=         1   29.1881         1</a:t>
            </a:r>
          </a:p>
          <a:p>
            <a:pPr marL="0" indent="0">
              <a:buNone/>
            </a:pP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sd_x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=   .453562   13.8236   1.03845</a:t>
            </a:r>
          </a:p>
          <a:p>
            <a:pPr marL="0" indent="0">
              <a:buNone/>
            </a:pPr>
            <a:endParaRPr lang="en-US" sz="4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4200" dirty="0" smtClean="0"/>
              <a:t>The predicted probability of the victim going to the ER changes by </a:t>
            </a:r>
            <a:r>
              <a:rPr lang="en-US" sz="4200" b="1" dirty="0" smtClean="0">
                <a:solidFill>
                  <a:srgbClr val="FF0000"/>
                </a:solidFill>
              </a:rPr>
              <a:t>.2336 </a:t>
            </a:r>
            <a:r>
              <a:rPr lang="en-US" sz="4200" dirty="0" smtClean="0"/>
              <a:t>going from the minimum to the maximum age when the offender is a stranger and income is lowest.</a:t>
            </a:r>
          </a:p>
          <a:p>
            <a:pPr marL="0" indent="0">
              <a:buNone/>
            </a:pPr>
            <a:endParaRPr lang="en-US" sz="4200" dirty="0"/>
          </a:p>
          <a:p>
            <a:pPr marL="0" indent="0">
              <a:buNone/>
            </a:pPr>
            <a:r>
              <a:rPr lang="en-US" sz="4200" dirty="0" smtClean="0"/>
              <a:t>The predicted probability of the victim going to the ER is </a:t>
            </a:r>
            <a:r>
              <a:rPr lang="en-US" sz="4200" b="1" dirty="0" smtClean="0">
                <a:solidFill>
                  <a:srgbClr val="FF0000"/>
                </a:solidFill>
              </a:rPr>
              <a:t>.1875 </a:t>
            </a:r>
            <a:r>
              <a:rPr lang="en-US" sz="4200" dirty="0" smtClean="0"/>
              <a:t>at the average age (29.19 years) when the offender is a stranger and income is lowest.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151625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can use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prgen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cs typeface="Courier New" panose="02070309020205020404" pitchFamily="49" charset="0"/>
              </a:rPr>
              <a:t>to generate predicted probabilities across a continuous variable at different levels of a categorical variable. These probabilities can then be plotted to visualize the effects.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This is particularly useful for visualizing interaction effects.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Can also be used for an ordinal variable instead of a continuous variable.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219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Prgen</a:t>
            </a:r>
            <a:r>
              <a:rPr lang="en-US" dirty="0" smtClean="0"/>
              <a:t> Plot: Age and Stranger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The probability of the victim going to the ER increases with age for both stranger and non-stranger offenders. </a:t>
            </a:r>
          </a:p>
          <a:p>
            <a:r>
              <a:rPr lang="en-US" sz="2200" dirty="0"/>
              <a:t>The probability is higher for stranger offenders.</a:t>
            </a:r>
          </a:p>
          <a:p>
            <a:endParaRPr lang="en-US" sz="22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851483"/>
            <a:ext cx="5572125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2819399"/>
            <a:ext cx="2971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The </a:t>
            </a:r>
            <a:r>
              <a:rPr lang="en-US" sz="2200" dirty="0"/>
              <a:t>difference in probabilities for stranger and non-stranger offenders does not change across age, suggesting no interaction effect.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9938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Prgen</a:t>
            </a:r>
            <a:r>
              <a:rPr lang="en-US" dirty="0" smtClean="0"/>
              <a:t> Plot: Income and Stranger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716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probability of the victim going to the ER increases </a:t>
            </a:r>
            <a:r>
              <a:rPr lang="en-US" dirty="0" smtClean="0"/>
              <a:t>slightly across income levels for stranger offenders.</a:t>
            </a:r>
            <a:endParaRPr lang="en-US" dirty="0"/>
          </a:p>
          <a:p>
            <a:r>
              <a:rPr lang="en-US" dirty="0"/>
              <a:t>The probability </a:t>
            </a:r>
            <a:r>
              <a:rPr lang="en-US" dirty="0" smtClean="0"/>
              <a:t>decreases across income levels for non-stranger offenders.</a:t>
            </a:r>
            <a:endParaRPr lang="en-US" dirty="0"/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827420"/>
            <a:ext cx="559435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2819399"/>
            <a:ext cx="2971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The </a:t>
            </a:r>
            <a:r>
              <a:rPr lang="en-US" sz="2200" dirty="0"/>
              <a:t>difference in probabilities for stranger and non-stranger offenders </a:t>
            </a:r>
            <a:r>
              <a:rPr lang="en-US" sz="2200" dirty="0" smtClean="0"/>
              <a:t>changes across income levels, </a:t>
            </a:r>
            <a:r>
              <a:rPr lang="en-US" sz="2200" dirty="0"/>
              <a:t>suggesting </a:t>
            </a:r>
            <a:r>
              <a:rPr lang="en-US" sz="2200" dirty="0" smtClean="0"/>
              <a:t>an </a:t>
            </a:r>
            <a:r>
              <a:rPr lang="en-US" sz="2200" dirty="0"/>
              <a:t>interaction effect.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0271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Interactions with logistic regression can be confusing at first.</a:t>
            </a:r>
          </a:p>
          <a:p>
            <a:r>
              <a:rPr lang="en-US" dirty="0" smtClean="0"/>
              <a:t>Categorical by numeric interaction</a:t>
            </a:r>
          </a:p>
          <a:p>
            <a:pPr lvl="1"/>
            <a:r>
              <a:rPr lang="en-US" dirty="0" smtClean="0"/>
              <a:t>Effect of numeric variable at different levels of categorical variable</a:t>
            </a:r>
          </a:p>
          <a:p>
            <a:r>
              <a:rPr lang="en-US" dirty="0" smtClean="0"/>
              <a:t>Categorical by categorical interaction</a:t>
            </a:r>
          </a:p>
          <a:p>
            <a:pPr lvl="1"/>
            <a:r>
              <a:rPr lang="en-US" dirty="0" smtClean="0"/>
              <a:t>Effect of categorical variable at different levels of the other categorical variable</a:t>
            </a:r>
          </a:p>
          <a:p>
            <a:r>
              <a:rPr lang="en-US" dirty="0" smtClean="0"/>
              <a:t>Can use </a:t>
            </a:r>
            <a:r>
              <a:rPr lang="en-US" dirty="0" err="1" smtClean="0"/>
              <a:t>Prchange</a:t>
            </a:r>
            <a:r>
              <a:rPr lang="en-US" dirty="0" smtClean="0"/>
              <a:t> and </a:t>
            </a:r>
            <a:r>
              <a:rPr lang="en-US" dirty="0" err="1" smtClean="0"/>
              <a:t>Prgen</a:t>
            </a:r>
            <a:r>
              <a:rPr lang="en-US" dirty="0" smtClean="0"/>
              <a:t> to help see the interaction effects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44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. xi: </a:t>
            </a: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svy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logit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ER age </a:t>
            </a: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i.income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*stranger, or</a:t>
            </a:r>
          </a:p>
          <a:p>
            <a:pPr marL="0" indent="0">
              <a:buNone/>
            </a:pP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i.income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_Iincome_1-4        (naturally coded; _Iincome_1 omitted)</a:t>
            </a:r>
          </a:p>
          <a:p>
            <a:pPr marL="0" indent="0">
              <a:buNone/>
            </a:pP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i.income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stra~r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_</a:t>
            </a: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IincXstran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_#       (coded as above)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(running </a:t>
            </a: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logit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on estimation sample)</a:t>
            </a:r>
          </a:p>
          <a:p>
            <a:pPr marL="0" indent="0">
              <a:buNone/>
            </a:pPr>
            <a:endParaRPr lang="en-US" sz="4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Survey: Logistic regression</a:t>
            </a:r>
          </a:p>
          <a:p>
            <a:pPr marL="0" indent="0">
              <a:buNone/>
            </a:pPr>
            <a:endParaRPr lang="en-US" sz="4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Number of strata   =       161                  Number of </a:t>
            </a: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obs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=      5503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Number of PSUs     =       314                  Population size    =  17385599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Design </a:t>
            </a: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=       153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F(   8,    146)    =      7.47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</a:t>
            </a:r>
            <a:r>
              <a:rPr lang="en-US" sz="4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Prob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&gt; F           =    0.0000</a:t>
            </a:r>
          </a:p>
          <a:p>
            <a:pPr marL="0" indent="0">
              <a:buNone/>
            </a:pPr>
            <a:endParaRPr lang="en-US" sz="4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-------------------------------------------------------------------------------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|             Linearized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ER | Odds Ratio   Std. Err.      t    P&gt;|t|     [95% Conf. Interval]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--------------+----------------------------------------------------------------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age |   1.016323   .0027056     6.08   0.000     1.010992    1.021683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_Iincome_2 |   .8266039     .10478    -1.50   0.135     .6434862    1.061832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_Iincome_3 |   .7075691   .1286825    -1.90   0.059     .4940038    1.013462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_Iincome_4 |   .4343097   .0897656    -4.04   0.000     .2887126     .653331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stranger |   1.188646     .14988     1.37   0.173     .9265445    1.524891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_IincXstran_2 |   1.141518   .2350457     0.64   0.521     .7600074    1.714541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_IincXstran_3 |   .9814748   .2936227    -0.06   0.950     .5434998    1.772389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_IincXstran_4 |   2.108151   .6286685     2.50   0.013     1.169614    3.799803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_cons |   .1107892    .012345   -19.74   0.000     .0888983    .1380705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-------------------------------------------------------------------------------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Note: strata with single sampling unit centered at overall mean.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88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4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-------------------------------------------------------------------------------</a:t>
            </a:r>
            <a:endParaRPr lang="en-US" sz="4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|             Linearized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ER | Odds Ratio   Std. Err.      t    P&gt;|t|     [95% Conf. Interval]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--------------+----------------------------------------------------------------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age |   1.016323   .0027056     6.08   0.000     1.010992    1.021683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4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_Iincome_2 |   .8266039     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.10478    -1.50   0.135     .6434862    1.061832</a:t>
            </a:r>
          </a:p>
          <a:p>
            <a:pPr marL="0" indent="0">
              <a:buNone/>
            </a:pPr>
            <a:r>
              <a:rPr lang="en-US" sz="4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4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_Iincome_3 |   .7075691   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.1286825    -1.90   0.059     .4940038    1.013462</a:t>
            </a:r>
          </a:p>
          <a:p>
            <a:pPr marL="0" indent="0">
              <a:buNone/>
            </a:pPr>
            <a:r>
              <a:rPr lang="en-US" sz="4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4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_Iincome_4 |   .4343097   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.0897656    -4.04   0.000     .2887126     .653331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4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stranger |   1.188646     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.14988     1.37   0.173     .9265445    1.524891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_IincXstran_2 |   1.141518   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.2350457     0.64   0.521     .7600074    1.714541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_IincXstran_3 |   .9814748   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.2936227    -0.06   0.950     .5434998    1.772389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_IincXstran_4 |   2.108151   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.6286685     2.50   0.013     1.169614    3.799803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_cons |   .1107892    .012345   -19.74   0.000     .0888983    .1380705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-------------------------------------------------------------------------------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8000" dirty="0"/>
          </a:p>
          <a:p>
            <a:r>
              <a:rPr lang="en-US" sz="8000" dirty="0" smtClean="0"/>
              <a:t>For the Income coefficients, </a:t>
            </a:r>
            <a:r>
              <a:rPr lang="en-US" sz="8000" dirty="0" smtClean="0">
                <a:solidFill>
                  <a:srgbClr val="FF0000"/>
                </a:solidFill>
              </a:rPr>
              <a:t>income=1</a:t>
            </a:r>
            <a:r>
              <a:rPr lang="en-US" sz="8000" dirty="0" smtClean="0"/>
              <a:t> in the reference category. These are the effects of income when </a:t>
            </a:r>
            <a:r>
              <a:rPr lang="en-US" sz="8000" dirty="0" smtClean="0">
                <a:solidFill>
                  <a:srgbClr val="FF0000"/>
                </a:solidFill>
              </a:rPr>
              <a:t>stranger=0</a:t>
            </a:r>
            <a:r>
              <a:rPr lang="en-US" sz="8000" dirty="0" smtClean="0"/>
              <a:t>.</a:t>
            </a:r>
          </a:p>
          <a:p>
            <a:r>
              <a:rPr lang="en-US" sz="8000" dirty="0" smtClean="0"/>
              <a:t>For the stranger coefficient, </a:t>
            </a:r>
            <a:r>
              <a:rPr lang="en-US" sz="8000" dirty="0" smtClean="0">
                <a:solidFill>
                  <a:srgbClr val="7030A0"/>
                </a:solidFill>
              </a:rPr>
              <a:t>stranger=0</a:t>
            </a:r>
            <a:r>
              <a:rPr lang="en-US" sz="8000" dirty="0" smtClean="0"/>
              <a:t> if the reference category. This is the effect of stranger when </a:t>
            </a:r>
            <a:r>
              <a:rPr lang="en-US" sz="8000" dirty="0" smtClean="0">
                <a:solidFill>
                  <a:srgbClr val="7030A0"/>
                </a:solidFill>
              </a:rPr>
              <a:t>income=1</a:t>
            </a:r>
            <a:r>
              <a:rPr lang="en-US" sz="8000" dirty="0" smtClean="0"/>
              <a:t>.</a:t>
            </a:r>
          </a:p>
          <a:p>
            <a:r>
              <a:rPr lang="en-US" sz="8000" dirty="0" smtClean="0"/>
              <a:t>For the interactions, these are the effects of the income levels compared to </a:t>
            </a:r>
            <a:r>
              <a:rPr lang="en-US" sz="8000" dirty="0" smtClean="0">
                <a:solidFill>
                  <a:srgbClr val="0070C0"/>
                </a:solidFill>
              </a:rPr>
              <a:t>income=1</a:t>
            </a:r>
            <a:r>
              <a:rPr lang="en-US" sz="8000" dirty="0" smtClean="0"/>
              <a:t> when </a:t>
            </a:r>
            <a:r>
              <a:rPr lang="en-US" sz="8000" dirty="0" smtClean="0">
                <a:solidFill>
                  <a:srgbClr val="0070C0"/>
                </a:solidFill>
              </a:rPr>
              <a:t>stranger=1</a:t>
            </a:r>
            <a:r>
              <a:rPr lang="en-US" sz="8000" dirty="0" smtClean="0"/>
              <a:t>.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13722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4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-------------------------------------------------------------------------------</a:t>
            </a:r>
            <a:endParaRPr lang="en-US" sz="4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|             Linearized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ER | Odds Ratio   Std. Err.      t    P&gt;|t|     [95% Conf. Interval]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--------------+----------------------------------------------------------------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age |   1.016323   .0027056     6.08   0.000     1.010992    1.021683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_Iincome_2 |   .8266039     .10478    -1.50   0.135     .6434862    1.061832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_Iincome_3 |   .7075691   .1286825    -1.90   0.059     .4940038    1.013462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_Iincome_4 |   </a:t>
            </a:r>
            <a:r>
              <a:rPr lang="en-US" sz="4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.4343097   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.0897656    -4.04   0.000     .2887126     .653331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stranger |   1.188646     .14988     1.37   0.173     .9265445    1.524891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_IincXstran_2 |   1.141518   .2350457     0.64   0.521     .7600074    1.714541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_IincXstran_3 |   .9814748   .2936227    -0.06   0.950     .5434998    1.772389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_IincXstran_4 |   </a:t>
            </a:r>
            <a:r>
              <a:rPr lang="en-US" sz="4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2.108151</a:t>
            </a: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.6286685     2.50   0.013     1.169614    3.799803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_cons |   .1107892    .012345   -19.74   0.000     .0888983    .1380705</a:t>
            </a:r>
          </a:p>
          <a:p>
            <a:pPr marL="0" indent="0">
              <a:buNone/>
            </a:pPr>
            <a:r>
              <a:rPr lang="en-US" sz="48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-------------------------------------------------------------------------------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8000" dirty="0"/>
          </a:p>
          <a:p>
            <a:r>
              <a:rPr lang="en-US" sz="8000" dirty="0" smtClean="0"/>
              <a:t>The odds of the victim going to the ER decrease by a factor of </a:t>
            </a:r>
            <a:r>
              <a:rPr lang="en-US" sz="8000" b="1" dirty="0" smtClean="0">
                <a:solidFill>
                  <a:srgbClr val="FF0000"/>
                </a:solidFill>
              </a:rPr>
              <a:t>.43 </a:t>
            </a:r>
            <a:r>
              <a:rPr lang="en-US" sz="8000" dirty="0" smtClean="0"/>
              <a:t>for high income compared to </a:t>
            </a:r>
            <a:r>
              <a:rPr lang="en-US" sz="8000" dirty="0" smtClean="0"/>
              <a:t>lowest </a:t>
            </a:r>
            <a:r>
              <a:rPr lang="en-US" sz="8000" dirty="0" smtClean="0"/>
              <a:t>income when the offender is a non-stranger, holding age constant (</a:t>
            </a:r>
            <a:r>
              <a:rPr lang="en-US" sz="8000" i="1" dirty="0" smtClean="0"/>
              <a:t>p</a:t>
            </a:r>
            <a:r>
              <a:rPr lang="en-US" sz="8000" dirty="0" smtClean="0"/>
              <a:t>&lt;.01).</a:t>
            </a:r>
          </a:p>
          <a:p>
            <a:r>
              <a:rPr lang="en-US" sz="8000" dirty="0" smtClean="0"/>
              <a:t>The odds of the victim going to the ER increase by a factor of </a:t>
            </a:r>
            <a:r>
              <a:rPr lang="en-US" sz="8000" b="1" dirty="0" smtClean="0">
                <a:solidFill>
                  <a:srgbClr val="FF0000"/>
                </a:solidFill>
              </a:rPr>
              <a:t>2.11</a:t>
            </a:r>
            <a:r>
              <a:rPr lang="en-US" sz="8000" dirty="0" smtClean="0"/>
              <a:t> for high income compared to </a:t>
            </a:r>
            <a:r>
              <a:rPr lang="en-US" sz="8000" dirty="0" smtClean="0"/>
              <a:t>lowest </a:t>
            </a:r>
            <a:r>
              <a:rPr lang="en-US" sz="8000" dirty="0" smtClean="0"/>
              <a:t>income when the offender is a stranger, holding age constant (</a:t>
            </a:r>
            <a:r>
              <a:rPr lang="en-US" sz="8000" i="1" dirty="0" smtClean="0"/>
              <a:t>p</a:t>
            </a:r>
            <a:r>
              <a:rPr lang="en-US" sz="8000" dirty="0" smtClean="0"/>
              <a:t>&lt;.05).</a:t>
            </a:r>
          </a:p>
        </p:txBody>
      </p:sp>
    </p:spTree>
    <p:extLst>
      <p:ext uri="{BB962C8B-B14F-4D97-AF65-F5344CB8AC3E}">
        <p14:creationId xmlns:p14="http://schemas.microsoft.com/office/powerpoint/2010/main" val="161264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Prgen</a:t>
            </a:r>
            <a:r>
              <a:rPr lang="en-US" dirty="0" smtClean="0"/>
              <a:t> Plot: Income and Stranger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7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can see how the interaction of income and stranger is significant for income level 4 compared to 1.</a:t>
            </a:r>
            <a:endParaRPr lang="en-US" dirty="0"/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827420"/>
            <a:ext cx="559435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25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 Fit a Linear Model?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259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Example from UCLA’s Institute for Digital Research and Education website </a:t>
            </a:r>
          </a:p>
          <a:p>
            <a:r>
              <a:rPr lang="en-US" dirty="0" smtClean="0"/>
              <a:t>Data: 1200 CA high schools, measuring achievement</a:t>
            </a:r>
          </a:p>
          <a:p>
            <a:r>
              <a:rPr lang="en-US" dirty="0" smtClean="0"/>
              <a:t>DV: </a:t>
            </a:r>
            <a:r>
              <a:rPr lang="en-US" dirty="0" err="1" smtClean="0"/>
              <a:t>hiqual</a:t>
            </a:r>
            <a:r>
              <a:rPr lang="en-US" dirty="0" smtClean="0"/>
              <a:t> (high quality school or not, 0/1)</a:t>
            </a:r>
          </a:p>
          <a:p>
            <a:r>
              <a:rPr lang="en-US" dirty="0" smtClean="0"/>
              <a:t>IV: </a:t>
            </a:r>
            <a:r>
              <a:rPr lang="en-US" dirty="0" err="1" smtClean="0"/>
              <a:t>avg_ed</a:t>
            </a:r>
            <a:r>
              <a:rPr lang="en-US" dirty="0" smtClean="0"/>
              <a:t> (average education of parents, 1-5)</a:t>
            </a:r>
            <a:endParaRPr lang="en-US" dirty="0"/>
          </a:p>
        </p:txBody>
      </p:sp>
      <p:pic>
        <p:nvPicPr>
          <p:cNvPr id="1026" name="Picture 2" descr="http://www.ats.ucla.edu/stat/stata/webbooks/logistic/chapter1/stata9-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200400"/>
            <a:ext cx="4562475" cy="338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3733800"/>
            <a:ext cx="37338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Blue, “fitted values” are the predicted values from an OLS 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Red values are observed in the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Problems: Negative values, values between 0 and 1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2923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Work Through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Data: National Crime Victimization Survey (NCVS), 1996-2005</a:t>
            </a:r>
          </a:p>
          <a:p>
            <a:r>
              <a:rPr lang="en-US" dirty="0" smtClean="0"/>
              <a:t>Cases are incidents of serious assaults with injuries reported by victims (n=5503)</a:t>
            </a:r>
          </a:p>
          <a:p>
            <a:r>
              <a:rPr lang="en-US" dirty="0" smtClean="0"/>
              <a:t>Interested in factors that affect whether or not the victim receives medical treatment at an ER</a:t>
            </a:r>
          </a:p>
          <a:p>
            <a:r>
              <a:rPr lang="en-US" dirty="0" smtClean="0"/>
              <a:t>Independent variables: Offender is a stranger (stranger), age of victim (age), victim household income (income; 4 levels)</a:t>
            </a:r>
          </a:p>
        </p:txBody>
      </p:sp>
    </p:spTree>
    <p:extLst>
      <p:ext uri="{BB962C8B-B14F-4D97-AF65-F5344CB8AC3E}">
        <p14:creationId xmlns:p14="http://schemas.microsoft.com/office/powerpoint/2010/main" val="18967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1: Set directory</a:t>
            </a:r>
          </a:p>
          <a:p>
            <a:r>
              <a:rPr lang="en-US" dirty="0" smtClean="0"/>
              <a:t>Step 2: Read in the data</a:t>
            </a:r>
          </a:p>
          <a:p>
            <a:r>
              <a:rPr lang="en-US" dirty="0" smtClean="0"/>
              <a:t>Step 3: Install </a:t>
            </a:r>
            <a:r>
              <a:rPr lang="en-US" dirty="0" err="1" smtClean="0"/>
              <a:t>SPost</a:t>
            </a:r>
            <a:endParaRPr lang="en-US" dirty="0" smtClean="0"/>
          </a:p>
          <a:p>
            <a:r>
              <a:rPr lang="en-US" dirty="0" smtClean="0"/>
              <a:t>Step 4: Survey set</a:t>
            </a:r>
          </a:p>
          <a:p>
            <a:r>
              <a:rPr lang="en-US" dirty="0" smtClean="0"/>
              <a:t>Step 5: Descriptive statistics</a:t>
            </a:r>
          </a:p>
          <a:p>
            <a:r>
              <a:rPr lang="en-US" dirty="0" smtClean="0"/>
              <a:t>Step 6: </a:t>
            </a:r>
            <a:r>
              <a:rPr lang="en-US" dirty="0" err="1" smtClean="0"/>
              <a:t>Logit</a:t>
            </a:r>
            <a:r>
              <a:rPr lang="en-US" dirty="0" smtClean="0"/>
              <a:t> with main effects</a:t>
            </a:r>
          </a:p>
          <a:p>
            <a:r>
              <a:rPr lang="en-US" dirty="0" smtClean="0"/>
              <a:t>Step 7: </a:t>
            </a:r>
            <a:r>
              <a:rPr lang="en-US" dirty="0" err="1" smtClean="0"/>
              <a:t>Logit</a:t>
            </a:r>
            <a:r>
              <a:rPr lang="en-US" dirty="0" smtClean="0"/>
              <a:t> with interactions</a:t>
            </a:r>
          </a:p>
        </p:txBody>
      </p:sp>
    </p:spTree>
    <p:extLst>
      <p:ext uri="{BB962C8B-B14F-4D97-AF65-F5344CB8AC3E}">
        <p14:creationId xmlns:p14="http://schemas.microsoft.com/office/powerpoint/2010/main" val="142936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UCLA’s Institute for Digital Research and Education: Stata Data Analysis Example, </a:t>
            </a:r>
            <a:r>
              <a:rPr lang="en-US" dirty="0"/>
              <a:t>Logistic Regression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www.ats.ucla.edu/stat/stata/dae/logit.htm</a:t>
            </a:r>
            <a:endParaRPr lang="en-US" dirty="0" smtClean="0"/>
          </a:p>
          <a:p>
            <a:r>
              <a:rPr lang="en-US" dirty="0" smtClean="0"/>
              <a:t>Scott Long and Jeremy </a:t>
            </a:r>
            <a:r>
              <a:rPr lang="en-US" dirty="0" err="1" smtClean="0"/>
              <a:t>Freese</a:t>
            </a:r>
            <a:r>
              <a:rPr lang="en-US" dirty="0" smtClean="0"/>
              <a:t> </a:t>
            </a:r>
            <a:r>
              <a:rPr lang="en-US" dirty="0" err="1" smtClean="0"/>
              <a:t>SPost</a:t>
            </a:r>
            <a:r>
              <a:rPr lang="en-US" dirty="0"/>
              <a:t> website </a:t>
            </a:r>
            <a:r>
              <a:rPr lang="en-US" dirty="0">
                <a:hlinkClick r:id="rId3"/>
              </a:rPr>
              <a:t>http://www.indiana.edu/~</a:t>
            </a:r>
            <a:r>
              <a:rPr lang="en-US" dirty="0" smtClean="0">
                <a:hlinkClick r:id="rId3"/>
              </a:rPr>
              <a:t>jslsoc/spost.htm</a:t>
            </a:r>
            <a:endParaRPr lang="en-US" dirty="0" smtClean="0"/>
          </a:p>
          <a:p>
            <a:r>
              <a:rPr lang="en-US" dirty="0" smtClean="0"/>
              <a:t>Book: J. Scott Long and Jeremy </a:t>
            </a:r>
            <a:r>
              <a:rPr lang="en-US" dirty="0" err="1" smtClean="0"/>
              <a:t>Freese</a:t>
            </a:r>
            <a:r>
              <a:rPr lang="en-US" dirty="0" smtClean="0"/>
              <a:t>, 2005, </a:t>
            </a:r>
            <a:r>
              <a:rPr lang="en-US" i="1" dirty="0" smtClean="0"/>
              <a:t>Regression Models for Categorical </a:t>
            </a:r>
            <a:r>
              <a:rPr lang="en-US" i="1" smtClean="0"/>
              <a:t>Outcomes Using </a:t>
            </a:r>
            <a:r>
              <a:rPr lang="en-US" i="1" dirty="0" smtClean="0"/>
              <a:t>Stata</a:t>
            </a:r>
            <a:r>
              <a:rPr lang="en-US" dirty="0" smtClean="0"/>
              <a:t>. Second Edition. College Station, TX: Stata Press.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68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Better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14400"/>
          </a:xfrm>
        </p:spPr>
        <p:txBody>
          <a:bodyPr>
            <a:noAutofit/>
          </a:bodyPr>
          <a:lstStyle/>
          <a:p>
            <a:r>
              <a:rPr lang="en-US" sz="2200" dirty="0" smtClean="0"/>
              <a:t>Blue line is the probability of </a:t>
            </a:r>
            <a:r>
              <a:rPr lang="en-US" sz="2200" dirty="0" err="1" smtClean="0"/>
              <a:t>hiqual</a:t>
            </a:r>
            <a:r>
              <a:rPr lang="en-US" sz="2200" dirty="0" smtClean="0"/>
              <a:t>=1 from the logistic regression model</a:t>
            </a:r>
          </a:p>
          <a:p>
            <a:r>
              <a:rPr lang="en-US" sz="2200" dirty="0"/>
              <a:t>Red values are observed in the data</a:t>
            </a:r>
          </a:p>
          <a:p>
            <a:endParaRPr lang="en-US" sz="2200" dirty="0" smtClean="0"/>
          </a:p>
        </p:txBody>
      </p:sp>
      <p:pic>
        <p:nvPicPr>
          <p:cNvPr id="2050" name="Picture 2" descr="http://www.ats.ucla.edu/stat/stata/webbooks/logistic/chapter1/statal9-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048000"/>
            <a:ext cx="5000625" cy="3600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3060032"/>
            <a:ext cx="32004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Data fit is vastly improved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Predicted probabilities between 0 and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Fits the observed data better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3744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smtClean="0"/>
              <a:t>logistic regression?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Binary regression models typically take the form of </a:t>
                </a:r>
                <a:r>
                  <a:rPr lang="en-US" dirty="0" err="1" smtClean="0"/>
                  <a:t>probit</a:t>
                </a:r>
                <a:r>
                  <a:rPr lang="en-US" dirty="0" smtClean="0"/>
                  <a:t> or </a:t>
                </a:r>
                <a:r>
                  <a:rPr lang="en-US" dirty="0" err="1" smtClean="0"/>
                  <a:t>logit</a:t>
                </a:r>
                <a:r>
                  <a:rPr lang="en-US" dirty="0" smtClean="0"/>
                  <a:t> models.</a:t>
                </a:r>
              </a:p>
              <a:p>
                <a:r>
                  <a:rPr lang="en-US" dirty="0" smtClean="0"/>
                  <a:t>The models are similar but the assumptions about the error distribution are different.</a:t>
                </a:r>
              </a:p>
              <a:p>
                <a:pPr lvl="1"/>
                <a:r>
                  <a:rPr lang="en-US" dirty="0" err="1" smtClean="0"/>
                  <a:t>Probit</a:t>
                </a:r>
                <a:r>
                  <a:rPr lang="en-US" dirty="0" smtClean="0"/>
                  <a:t>: </a:t>
                </a:r>
                <a:r>
                  <a:rPr lang="el-GR" dirty="0" smtClean="0"/>
                  <a:t>ε</a:t>
                </a:r>
                <a:r>
                  <a:rPr lang="en-US" dirty="0" smtClean="0"/>
                  <a:t> has mean=0 and variance=1</a:t>
                </a:r>
              </a:p>
              <a:p>
                <a:pPr lvl="1"/>
                <a:r>
                  <a:rPr lang="en-US" dirty="0" err="1" smtClean="0"/>
                  <a:t>Logit</a:t>
                </a:r>
                <a:r>
                  <a:rPr lang="en-US" dirty="0" smtClean="0"/>
                  <a:t>: </a:t>
                </a:r>
                <a:r>
                  <a:rPr lang="el-GR" dirty="0"/>
                  <a:t>ε</a:t>
                </a:r>
                <a:r>
                  <a:rPr lang="en-US" dirty="0"/>
                  <a:t> has mean=0 and </a:t>
                </a:r>
                <a:r>
                  <a:rPr lang="en-US" dirty="0" smtClean="0"/>
                  <a:t>variance=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These assumptions about the error variance lead to the simple form of the </a:t>
                </a:r>
                <a:r>
                  <a:rPr lang="en-US" dirty="0" err="1" smtClean="0"/>
                  <a:t>probit</a:t>
                </a:r>
                <a:r>
                  <a:rPr lang="en-US" dirty="0" smtClean="0"/>
                  <a:t> and </a:t>
                </a:r>
                <a:r>
                  <a:rPr lang="en-US" dirty="0" err="1" smtClean="0"/>
                  <a:t>logit</a:t>
                </a:r>
                <a:r>
                  <a:rPr lang="en-US" dirty="0" smtClean="0"/>
                  <a:t> models.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b="-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675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 Regression 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=1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𝛼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𝛽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⁡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1+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𝛼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𝛽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⁡</m:t>
                        </m:r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log</m:t>
                        </m:r>
                      </m:fName>
                      <m:e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Pr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=1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</m:func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1−</m:t>
                            </m:r>
                            <m:func>
                              <m:func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Pr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=1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</m:func>
                          </m:den>
                        </m:f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+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𝑥</m:t>
                    </m:r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This is a nonlinear model</a:t>
                </a:r>
              </a:p>
              <a:p>
                <a:pPr lvl="1"/>
                <a:r>
                  <a:rPr lang="en-US" dirty="0" smtClean="0"/>
                  <a:t>A given change in x will often have less impact when </a:t>
                </a:r>
                <a:r>
                  <a:rPr lang="en-US" dirty="0" err="1" smtClean="0"/>
                  <a:t>Pr</a:t>
                </a:r>
                <a:r>
                  <a:rPr lang="en-US" dirty="0" smtClean="0"/>
                  <a:t>(y=1|x) is close to the extremes (0 or 1) compared to middle values.</a:t>
                </a:r>
              </a:p>
              <a:p>
                <a:r>
                  <a:rPr lang="en-US" dirty="0"/>
                  <a:t>Buying new or used </a:t>
                </a:r>
                <a:r>
                  <a:rPr lang="en-US" dirty="0" smtClean="0"/>
                  <a:t>car (from </a:t>
                </a:r>
                <a:r>
                  <a:rPr lang="en-US" dirty="0" err="1" smtClean="0"/>
                  <a:t>Agresti</a:t>
                </a:r>
                <a:r>
                  <a:rPr lang="en-US" dirty="0" smtClean="0"/>
                  <a:t> 2002)</a:t>
                </a:r>
              </a:p>
              <a:p>
                <a:pPr lvl="1"/>
                <a:r>
                  <a:rPr lang="en-US" dirty="0" smtClean="0"/>
                  <a:t>Increasing family income by $50,000 would have less effect if x=$1,000,000  (for which </a:t>
                </a:r>
                <a:r>
                  <a:rPr lang="en-US" dirty="0" err="1" smtClean="0"/>
                  <a:t>Pr</a:t>
                </a:r>
                <a:r>
                  <a:rPr lang="en-US" dirty="0" smtClean="0"/>
                  <a:t>(y=1|x) is near 1) compared to x=$50,000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037" r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27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Interpreting Coefficients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A positive coefficient,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𝛽</m:t>
                    </m:r>
                  </m:oMath>
                </a14:m>
                <a:r>
                  <a:rPr lang="en-US" dirty="0" smtClean="0"/>
                  <a:t>, indicates that higher levels of x are associated with an increase in </a:t>
                </a:r>
                <a:r>
                  <a:rPr lang="en-US" dirty="0" err="1" smtClean="0"/>
                  <a:t>Pr</a:t>
                </a:r>
                <a:r>
                  <a:rPr lang="en-US" dirty="0" smtClean="0"/>
                  <a:t>(y=1|x).</a:t>
                </a:r>
              </a:p>
              <a:p>
                <a:r>
                  <a:rPr lang="en-US" dirty="0" smtClean="0"/>
                  <a:t>A negative coefficient indicates that higher levels of x are associated with a decrease in </a:t>
                </a:r>
                <a:r>
                  <a:rPr lang="en-US" dirty="0" err="1" smtClean="0"/>
                  <a:t>Pr</a:t>
                </a:r>
                <a:r>
                  <a:rPr lang="en-US" dirty="0" smtClean="0"/>
                  <a:t>(y=1|x).</a:t>
                </a:r>
              </a:p>
              <a:p>
                <a:r>
                  <a:rPr lang="en-US" dirty="0" smtClean="0"/>
                  <a:t>When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𝛽</m:t>
                    </m:r>
                  </m:oMath>
                </a14:m>
                <a:r>
                  <a:rPr lang="en-US" dirty="0" smtClean="0"/>
                  <a:t>=0, y and x are independent of one another.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 r="-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452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Interpreting Coefficients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A one unit change in x is associated with the </a:t>
                </a:r>
                <a:r>
                  <a:rPr lang="en-US" dirty="0" err="1" smtClean="0"/>
                  <a:t>logit</a:t>
                </a:r>
                <a:r>
                  <a:rPr lang="en-US" dirty="0" smtClean="0"/>
                  <a:t> changing by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𝛽</m:t>
                    </m:r>
                  </m:oMath>
                </a14:m>
                <a:r>
                  <a:rPr lang="en-US" dirty="0" smtClean="0"/>
                  <a:t>, holding all other variables constant.</a:t>
                </a:r>
              </a:p>
              <a:p>
                <a:pPr lvl="1"/>
                <a:r>
                  <a:rPr lang="en-US" dirty="0" smtClean="0"/>
                  <a:t>This isn’t very intuitive.</a:t>
                </a:r>
              </a:p>
              <a:p>
                <a:r>
                  <a:rPr lang="en-US" dirty="0" smtClean="0"/>
                  <a:t>The odds of y=1 increase multiplicatively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𝛽</m:t>
                        </m:r>
                      </m:sup>
                    </m:sSup>
                  </m:oMath>
                </a14:m>
                <a:r>
                  <a:rPr lang="en-US" dirty="0" smtClean="0"/>
                  <a:t> for a one unit increase in x, holding all other variables constant.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𝛽</m:t>
                        </m:r>
                      </m:sup>
                    </m:sSup>
                  </m:oMath>
                </a14:m>
                <a:r>
                  <a:rPr lang="en-US" dirty="0"/>
                  <a:t> is the odds ratio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9733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4147</Words>
  <Application>Microsoft Office PowerPoint</Application>
  <PresentationFormat>On-screen Show (4:3)</PresentationFormat>
  <Paragraphs>476</Paragraphs>
  <Slides>42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Introduction to Logistic Regression In Stata</vt:lpstr>
      <vt:lpstr>The Data/Research Question</vt:lpstr>
      <vt:lpstr>Examples</vt:lpstr>
      <vt:lpstr>Why Not Fit a Linear Model?</vt:lpstr>
      <vt:lpstr>A Better Model</vt:lpstr>
      <vt:lpstr>What is logistic regression?</vt:lpstr>
      <vt:lpstr>Logistic Regression Model</vt:lpstr>
      <vt:lpstr>Interpreting Coefficients</vt:lpstr>
      <vt:lpstr>Interpreting Coefficients</vt:lpstr>
      <vt:lpstr>Interpreting Coefficients</vt:lpstr>
      <vt:lpstr>Logit Command in Stata</vt:lpstr>
      <vt:lpstr>Logit Output</vt:lpstr>
      <vt:lpstr>SPost</vt:lpstr>
      <vt:lpstr>Logit Command</vt:lpstr>
      <vt:lpstr>Logit, OR Output</vt:lpstr>
      <vt:lpstr>Logit, OR Output</vt:lpstr>
      <vt:lpstr>Listcoef</vt:lpstr>
      <vt:lpstr>Listcoef Output</vt:lpstr>
      <vt:lpstr>Listcoef Output</vt:lpstr>
      <vt:lpstr>Listcoef, reverse Output</vt:lpstr>
      <vt:lpstr>Listcoef, reverse Output</vt:lpstr>
      <vt:lpstr>Listcoef, percent Output</vt:lpstr>
      <vt:lpstr>Listcoef, percent Output</vt:lpstr>
      <vt:lpstr>Survey Weights</vt:lpstr>
      <vt:lpstr>Predict</vt:lpstr>
      <vt:lpstr>Prvalue</vt:lpstr>
      <vt:lpstr>Prvalue Output</vt:lpstr>
      <vt:lpstr>Prchange</vt:lpstr>
      <vt:lpstr>Prchange</vt:lpstr>
      <vt:lpstr>Prchange Output</vt:lpstr>
      <vt:lpstr>Prchange Output</vt:lpstr>
      <vt:lpstr>Prgen</vt:lpstr>
      <vt:lpstr>Prgen Plot: Age and Stranger</vt:lpstr>
      <vt:lpstr>Prgen Plot: Income and Stranger</vt:lpstr>
      <vt:lpstr>Interactions</vt:lpstr>
      <vt:lpstr>Interaction Output</vt:lpstr>
      <vt:lpstr>Interaction Output</vt:lpstr>
      <vt:lpstr>Interaction Output</vt:lpstr>
      <vt:lpstr>Prgen Plot: Income and Stranger</vt:lpstr>
      <vt:lpstr>Let’s Work Through an Example</vt:lpstr>
      <vt:lpstr>Steps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Logistic Regression In Stata</dc:title>
  <dc:creator>Maria Kaylen</dc:creator>
  <cp:lastModifiedBy>Kaylen, Maria</cp:lastModifiedBy>
  <cp:revision>62</cp:revision>
  <dcterms:created xsi:type="dcterms:W3CDTF">2014-02-03T21:50:32Z</dcterms:created>
  <dcterms:modified xsi:type="dcterms:W3CDTF">2014-04-11T18:10:42Z</dcterms:modified>
</cp:coreProperties>
</file>